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B8DB"/>
    <a:srgbClr val="94D2E8"/>
    <a:srgbClr val="6B6F6F"/>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9" d="100"/>
          <a:sy n="99" d="100"/>
        </p:scale>
        <p:origin x="72"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92195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82988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297778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1837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7095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816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CEA5616-6C25-4E9E-BC33-6C98532A0AE5}"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52450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CEA5616-6C25-4E9E-BC33-6C98532A0AE5}"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17451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A5616-6C25-4E9E-BC33-6C98532A0AE5}"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76619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08617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50289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A5616-6C25-4E9E-BC33-6C98532A0AE5}" type="datetimeFigureOut">
              <a:rPr lang="de-DE" smtClean="0"/>
              <a:t>04.03.2026</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B5EC5-9D2A-4B1D-930A-2F3ADD9E1F65}" type="slidenum">
              <a:rPr lang="de-DE" smtClean="0"/>
              <a:t>‹Nr.›</a:t>
            </a:fld>
            <a:endParaRPr lang="de-DE"/>
          </a:p>
        </p:txBody>
      </p:sp>
    </p:spTree>
    <p:extLst>
      <p:ext uri="{BB962C8B-B14F-4D97-AF65-F5344CB8AC3E}">
        <p14:creationId xmlns:p14="http://schemas.microsoft.com/office/powerpoint/2010/main" val="44058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6"/>
          <p:cNvSpPr>
            <a:spLocks noGrp="1"/>
          </p:cNvSpPr>
          <p:nvPr>
            <p:ph type="ctrTitle"/>
          </p:nvPr>
        </p:nvSpPr>
        <p:spPr>
          <a:xfrm>
            <a:off x="1667505" y="1561826"/>
            <a:ext cx="8856985" cy="461935"/>
          </a:xfrm>
        </p:spPr>
        <p:txBody>
          <a:bodyPr anchor="ctr">
            <a:noAutofit/>
          </a:bodyPr>
          <a:lstStyle/>
          <a:p>
            <a:r>
              <a:rPr lang="de-DE" sz="2000" b="1">
                <a:latin typeface="Arial" panose="020B0604020202020204" pitchFamily="34" charset="0"/>
                <a:cs typeface="Arial" panose="020B0604020202020204" pitchFamily="34" charset="0"/>
              </a:rPr>
              <a:t>Erklärung </a:t>
            </a:r>
            <a:r>
              <a:rPr lang="de-DE" sz="2000" b="1" dirty="0">
                <a:latin typeface="Arial" panose="020B0604020202020204" pitchFamily="34" charset="0"/>
                <a:cs typeface="Arial" panose="020B0604020202020204" pitchFamily="34" charset="0"/>
              </a:rPr>
              <a:t>finanzieller / nicht-finanzieller Interessenkonflikte</a:t>
            </a:r>
          </a:p>
        </p:txBody>
      </p:sp>
      <p:sp>
        <p:nvSpPr>
          <p:cNvPr id="14" name="Untertitel 7"/>
          <p:cNvSpPr txBox="1">
            <a:spLocks/>
          </p:cNvSpPr>
          <p:nvPr/>
        </p:nvSpPr>
        <p:spPr>
          <a:xfrm>
            <a:off x="1739513" y="2777546"/>
            <a:ext cx="8712968" cy="552348"/>
          </a:xfrm>
          <a:prstGeom prst="rect">
            <a:avLst/>
          </a:prstGeom>
          <a:solidFill>
            <a:srgbClr val="57B8DB"/>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de-DE" sz="1000" dirty="0">
                <a:latin typeface="Arial" panose="020B0604020202020204" pitchFamily="34" charset="0"/>
                <a:cs typeface="Arial" panose="020B0604020202020204" pitchFamily="34" charset="0"/>
              </a:rPr>
              <a:t>Der Inhalt des folgenden Vortrages ist Ergebnis des Bemühens um größtmögliche Objektivität und Unabhängigkeit. Als Referent weise ich darauf hin, dass es persönliche Verbindungen zu Unternehmen gibt, deren Produkte im Kontext des folgenden Vortrages von Interesse sind. Dabei handelt es sich um die folgenden Unternehmen und Verbindungen:</a:t>
            </a:r>
          </a:p>
        </p:txBody>
      </p:sp>
      <p:graphicFrame>
        <p:nvGraphicFramePr>
          <p:cNvPr id="17" name="Tabelle 16"/>
          <p:cNvGraphicFramePr>
            <a:graphicFrameLocks noGrp="1"/>
          </p:cNvGraphicFramePr>
          <p:nvPr>
            <p:extLst>
              <p:ext uri="{D42A27DB-BD31-4B8C-83A1-F6EECF244321}">
                <p14:modId xmlns:p14="http://schemas.microsoft.com/office/powerpoint/2010/main" val="1231899271"/>
              </p:ext>
            </p:extLst>
          </p:nvPr>
        </p:nvGraphicFramePr>
        <p:xfrm>
          <a:off x="1739513" y="3308993"/>
          <a:ext cx="8712968" cy="3113280"/>
        </p:xfrm>
        <a:graphic>
          <a:graphicData uri="http://schemas.openxmlformats.org/drawingml/2006/table">
            <a:tbl>
              <a:tblPr firstRow="1" bandRow="1">
                <a:tableStyleId>{5C22544A-7EE6-4342-B048-85BDC9FD1C3A}</a:tableStyleId>
              </a:tblPr>
              <a:tblGrid>
                <a:gridCol w="2928739">
                  <a:extLst>
                    <a:ext uri="{9D8B030D-6E8A-4147-A177-3AD203B41FA5}">
                      <a16:colId xmlns:a16="http://schemas.microsoft.com/office/drawing/2014/main" val="20000"/>
                    </a:ext>
                  </a:extLst>
                </a:gridCol>
                <a:gridCol w="5784229">
                  <a:extLst>
                    <a:ext uri="{9D8B030D-6E8A-4147-A177-3AD203B41FA5}">
                      <a16:colId xmlns:a16="http://schemas.microsoft.com/office/drawing/2014/main" val="20001"/>
                    </a:ext>
                  </a:extLst>
                </a:gridCol>
              </a:tblGrid>
              <a:tr h="888969">
                <a:tc>
                  <a:txBody>
                    <a:bodyPr/>
                    <a:lstStyle/>
                    <a:p>
                      <a:r>
                        <a:rPr lang="de-DE" sz="1200" dirty="0">
                          <a:solidFill>
                            <a:schemeClr val="tx1"/>
                          </a:solidFill>
                          <a:latin typeface="Arial" panose="020B0604020202020204" pitchFamily="34" charset="0"/>
                          <a:cs typeface="Arial" panose="020B0604020202020204" pitchFamily="34" charset="0"/>
                        </a:rPr>
                        <a:t>Unternehmen</a:t>
                      </a:r>
                    </a:p>
                  </a:txBody>
                  <a:tcPr>
                    <a:solidFill>
                      <a:srgbClr val="94D2E8"/>
                    </a:solidFill>
                  </a:tcPr>
                </a:tc>
                <a:tc>
                  <a:txBody>
                    <a:bodyPr/>
                    <a:lstStyle/>
                    <a:p>
                      <a:pPr marL="0" algn="l" defTabSz="914400" rtl="0" eaLnBrk="1" latinLnBrk="0" hangingPunct="1"/>
                      <a:r>
                        <a:rPr lang="de-DE" sz="1200" b="1" kern="1200" dirty="0">
                          <a:solidFill>
                            <a:schemeClr val="tx1"/>
                          </a:solidFill>
                          <a:latin typeface="Arial" panose="020B0604020202020204" pitchFamily="34" charset="0"/>
                          <a:ea typeface="+mn-ea"/>
                          <a:cs typeface="Arial" panose="020B0604020202020204" pitchFamily="34" charset="0"/>
                        </a:rPr>
                        <a:t>Verbindungen</a:t>
                      </a:r>
                    </a:p>
                    <a:p>
                      <a:pPr marL="0" algn="just" defTabSz="914400" rtl="0" eaLnBrk="1" latinLnBrk="0" hangingPunct="1"/>
                      <a:r>
                        <a:rPr lang="de-DE" sz="900" b="0" kern="1200" dirty="0">
                          <a:solidFill>
                            <a:schemeClr val="tx1"/>
                          </a:solidFill>
                          <a:latin typeface="Arial" panose="020B0604020202020204" pitchFamily="34" charset="0"/>
                          <a:ea typeface="+mn-ea"/>
                          <a:cs typeface="Arial" panose="020B0604020202020204" pitchFamily="34" charset="0"/>
                        </a:rPr>
                        <a:t>Honorar für Vortrags-, </a:t>
                      </a:r>
                      <a:r>
                        <a:rPr lang="de-DE" sz="900" b="0" kern="1200" baseline="0" dirty="0">
                          <a:solidFill>
                            <a:schemeClr val="tx1"/>
                          </a:solidFill>
                          <a:latin typeface="Arial" panose="020B0604020202020204" pitchFamily="34" charset="0"/>
                          <a:ea typeface="+mn-ea"/>
                          <a:cs typeface="Arial" panose="020B0604020202020204" pitchFamily="34" charset="0"/>
                        </a:rPr>
                        <a:t>Autoren-, Gutachter- oder Beratertätigkeiten, Vorbereitung von Fortbildungen, Durchführung von Auftragsstudien; Erstattung von Reise- oder Übernachtungskosten, Teilnahmegebühren an Fortbildungen; Besitz von Patenten, Aktien, Geschäftsanteile; Gelder aus Lizenzen/Tantiemen</a:t>
                      </a:r>
                      <a:r>
                        <a:rPr lang="de-DE" sz="900" b="0" kern="1200" dirty="0">
                          <a:solidFill>
                            <a:schemeClr val="tx1"/>
                          </a:solidFill>
                          <a:latin typeface="Arial" panose="020B0604020202020204" pitchFamily="34" charset="0"/>
                          <a:ea typeface="+mn-ea"/>
                          <a:cs typeface="Arial" panose="020B0604020202020204" pitchFamily="34" charset="0"/>
                        </a:rPr>
                        <a:t>;</a:t>
                      </a:r>
                      <a:r>
                        <a:rPr lang="de-DE" sz="900" b="0" kern="1200" baseline="0" dirty="0">
                          <a:solidFill>
                            <a:schemeClr val="tx1"/>
                          </a:solidFill>
                          <a:latin typeface="Arial" panose="020B0604020202020204" pitchFamily="34" charset="0"/>
                          <a:ea typeface="+mn-ea"/>
                          <a:cs typeface="Arial" panose="020B0604020202020204" pitchFamily="34" charset="0"/>
                        </a:rPr>
                        <a:t> Forschungsförderungen; </a:t>
                      </a:r>
                    </a:p>
                    <a:p>
                      <a:pPr marL="0" algn="just" defTabSz="914400" rtl="0" eaLnBrk="1" latinLnBrk="0" hangingPunct="1"/>
                      <a:r>
                        <a:rPr lang="de-DE" sz="900" b="0" kern="1200" dirty="0">
                          <a:solidFill>
                            <a:schemeClr val="tx1"/>
                          </a:solidFill>
                          <a:latin typeface="Arial" panose="020B0604020202020204" pitchFamily="34" charset="0"/>
                          <a:ea typeface="+mn-ea"/>
                          <a:cs typeface="Arial" panose="020B0604020202020204" pitchFamily="34" charset="0"/>
                        </a:rPr>
                        <a:t>Position</a:t>
                      </a:r>
                      <a:r>
                        <a:rPr lang="de-DE" sz="900" b="0" kern="1200" baseline="0" dirty="0">
                          <a:solidFill>
                            <a:schemeClr val="tx1"/>
                          </a:solidFill>
                          <a:latin typeface="Arial" panose="020B0604020202020204" pitchFamily="34" charset="0"/>
                          <a:ea typeface="+mn-ea"/>
                          <a:cs typeface="Arial" panose="020B0604020202020204" pitchFamily="34" charset="0"/>
                        </a:rPr>
                        <a:t> der Organisation, für die Sie tätig sind; Mitgliedschaft und Position in wissenschaftlichen Gesellschaften/Berufsverbänden und ggf. andere; für diese Fortbildungsmaßnahme relevanten Vereinigungen</a:t>
                      </a:r>
                      <a:endParaRPr lang="de-DE" sz="900" b="0" kern="1200" dirty="0">
                        <a:solidFill>
                          <a:schemeClr val="tx1"/>
                        </a:solidFill>
                        <a:latin typeface="Arial" panose="020B0604020202020204" pitchFamily="34" charset="0"/>
                        <a:ea typeface="+mn-ea"/>
                        <a:cs typeface="Arial" panose="020B0604020202020204" pitchFamily="34" charset="0"/>
                      </a:endParaRPr>
                    </a:p>
                  </a:txBody>
                  <a:tcPr>
                    <a:solidFill>
                      <a:srgbClr val="94D2E8"/>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2"/>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877865748"/>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102111099"/>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284563027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373941631"/>
                  </a:ext>
                </a:extLst>
              </a:tr>
            </a:tbl>
          </a:graphicData>
        </a:graphic>
      </p:graphicFrame>
      <p:sp>
        <p:nvSpPr>
          <p:cNvPr id="8" name="Untertitel 7"/>
          <p:cNvSpPr>
            <a:spLocks noGrp="1"/>
          </p:cNvSpPr>
          <p:nvPr>
            <p:ph type="subTitle" idx="1"/>
          </p:nvPr>
        </p:nvSpPr>
        <p:spPr>
          <a:xfrm>
            <a:off x="1739514" y="2141802"/>
            <a:ext cx="8712968" cy="369936"/>
          </a:xfrm>
          <a:solidFill>
            <a:srgbClr val="57B8DB"/>
          </a:solidFill>
        </p:spPr>
        <p:txBody>
          <a:bodyPr anchor="ctr">
            <a:normAutofit fontScale="92500" lnSpcReduction="10000"/>
          </a:bodyPr>
          <a:lstStyle/>
          <a:p>
            <a:pPr algn="just">
              <a:lnSpc>
                <a:spcPct val="100000"/>
              </a:lnSpc>
            </a:pPr>
            <a:r>
              <a:rPr lang="de-DE" sz="1050" dirty="0">
                <a:latin typeface="Arial" panose="020B0604020202020204" pitchFamily="34" charset="0"/>
                <a:cs typeface="Arial" panose="020B0604020202020204" pitchFamily="34" charset="0"/>
              </a:rPr>
              <a:t>Als Referent versichere ich, dass in Bezug auf den Inhalt des folgenden Vortrags </a:t>
            </a:r>
            <a:r>
              <a:rPr lang="de-DE" sz="1050" b="1" dirty="0">
                <a:latin typeface="Arial" panose="020B0604020202020204" pitchFamily="34" charset="0"/>
                <a:cs typeface="Arial" panose="020B0604020202020204" pitchFamily="34" charset="0"/>
              </a:rPr>
              <a:t>keine</a:t>
            </a:r>
            <a:r>
              <a:rPr lang="de-DE" sz="1050" dirty="0">
                <a:latin typeface="Arial" panose="020B0604020202020204" pitchFamily="34" charset="0"/>
                <a:cs typeface="Arial" panose="020B0604020202020204" pitchFamily="34" charset="0"/>
              </a:rPr>
              <a:t> Interessenskonflikte bestehen, die sich aus einem Beschäftigungsverhältnis, einer Beratertätigkeit oder Zuwendungen für  Forschungsvorhaben, Vorträge oder andere Tätigkeiten ergeben.</a:t>
            </a:r>
          </a:p>
        </p:txBody>
      </p:sp>
      <p:sp>
        <p:nvSpPr>
          <p:cNvPr id="4" name="Flussdiagramm: Verbinder 3"/>
          <p:cNvSpPr>
            <a:spLocks noChangeAspect="1"/>
          </p:cNvSpPr>
          <p:nvPr/>
        </p:nvSpPr>
        <p:spPr>
          <a:xfrm>
            <a:off x="1288203" y="218434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12" name="Flussdiagramm: Verbinder 11"/>
          <p:cNvSpPr>
            <a:spLocks noChangeAspect="1"/>
          </p:cNvSpPr>
          <p:nvPr/>
        </p:nvSpPr>
        <p:spPr>
          <a:xfrm>
            <a:off x="1288204" y="291129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pic>
        <p:nvPicPr>
          <p:cNvPr id="5" name="Grafik 4">
            <a:extLst>
              <a:ext uri="{FF2B5EF4-FFF2-40B4-BE49-F238E27FC236}">
                <a16:creationId xmlns:a16="http://schemas.microsoft.com/office/drawing/2014/main" id="{E60EDF4D-FA38-CF58-237A-606E45E4C8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
            <a:ext cx="12192000" cy="1473065"/>
          </a:xfrm>
          <a:prstGeom prst="rect">
            <a:avLst/>
          </a:prstGeom>
        </p:spPr>
      </p:pic>
    </p:spTree>
    <p:extLst>
      <p:ext uri="{BB962C8B-B14F-4D97-AF65-F5344CB8AC3E}">
        <p14:creationId xmlns:p14="http://schemas.microsoft.com/office/powerpoint/2010/main" val="2552489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Words>
  <Application>Microsoft Office PowerPoint</Application>
  <PresentationFormat>Breitbild</PresentationFormat>
  <Paragraphs>7</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 Theme</vt:lpstr>
      <vt:lpstr>Erklärung finanzieller / nicht-finanzieller Interessenkonflikte</vt:lpstr>
    </vt:vector>
  </TitlesOfParts>
  <Company>AEKWL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Darlegung potentieller Interessenkonflikte</dc:title>
  <dc:creator>Carmen Marksteiner;Denise Schuler</dc:creator>
  <cp:lastModifiedBy>Carmen Marksteiner</cp:lastModifiedBy>
  <cp:revision>30</cp:revision>
  <cp:lastPrinted>2015-07-17T08:16:56Z</cp:lastPrinted>
  <dcterms:created xsi:type="dcterms:W3CDTF">2015-07-14T05:50:29Z</dcterms:created>
  <dcterms:modified xsi:type="dcterms:W3CDTF">2026-03-04T14:31:44Z</dcterms:modified>
</cp:coreProperties>
</file>